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4B2"/>
    <a:srgbClr val="4472C4"/>
    <a:srgbClr val="FBE5D6"/>
    <a:srgbClr val="FCE0C4"/>
    <a:srgbClr val="773F06"/>
    <a:srgbClr val="C55A11"/>
    <a:srgbClr val="2F5597"/>
    <a:srgbClr val="4B91D1"/>
    <a:srgbClr val="5B9BD5"/>
    <a:srgbClr val="458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4660"/>
  </p:normalViewPr>
  <p:slideViewPr>
    <p:cSldViewPr snapToGrid="0">
      <p:cViewPr>
        <p:scale>
          <a:sx n="90" d="100"/>
          <a:sy n="90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334A6A3-C3FE-45F2-B8E6-8EADFCA00D04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569F038-D963-4897-905B-C01320C630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37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F038-D963-4897-905B-C01320C6302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26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07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8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21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96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18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02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6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30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1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93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6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07B1-2166-4670-A9C6-8A956C4FA8EF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5407A-52EE-473A-9D31-ED55FA47E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24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tiff"/><Relationship Id="rId4" Type="http://schemas.openxmlformats.org/officeDocument/2006/relationships/image" Target="../media/image2.emf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magine 56">
            <a:extLst>
              <a:ext uri="{FF2B5EF4-FFF2-40B4-BE49-F238E27FC236}">
                <a16:creationId xmlns="" xmlns:a16="http://schemas.microsoft.com/office/drawing/2014/main" id="{9E21DBE5-0726-ED4C-BE94-49AD7E4FB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2" t="6055" r="3304" b="6466"/>
          <a:stretch/>
        </p:blipFill>
        <p:spPr>
          <a:xfrm>
            <a:off x="9392758" y="3285836"/>
            <a:ext cx="2661463" cy="1242862"/>
          </a:xfrm>
          <a:prstGeom prst="round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="" xmlns:a16="http://schemas.microsoft.com/office/drawing/2014/main" id="{A44806F6-4CA3-F44B-8F53-39BF13664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219" y="2131305"/>
            <a:ext cx="6411833" cy="3977318"/>
          </a:xfrm>
          <a:prstGeom prst="rect">
            <a:avLst/>
          </a:prstGeom>
          <a:noFill/>
        </p:spPr>
      </p:pic>
      <p:pic>
        <p:nvPicPr>
          <p:cNvPr id="51" name="Immagine 50">
            <a:extLst>
              <a:ext uri="{FF2B5EF4-FFF2-40B4-BE49-F238E27FC236}">
                <a16:creationId xmlns="" xmlns:a16="http://schemas.microsoft.com/office/drawing/2014/main" id="{6D923FDA-1DD8-0B41-BF89-99D862DCF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18" t="4897" r="415" b="1"/>
          <a:stretch/>
        </p:blipFill>
        <p:spPr>
          <a:xfrm>
            <a:off x="9409936" y="4754488"/>
            <a:ext cx="2723865" cy="1326650"/>
          </a:xfrm>
          <a:prstGeom prst="round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8" r="11595"/>
          <a:stretch/>
        </p:blipFill>
        <p:spPr>
          <a:xfrm>
            <a:off x="9392926" y="1819563"/>
            <a:ext cx="2705942" cy="1358159"/>
          </a:xfrm>
          <a:prstGeom prst="round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2888846" y="61322"/>
            <a:ext cx="6423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>
                <a:solidFill>
                  <a:srgbClr val="C00000"/>
                </a:solidFill>
              </a:rPr>
              <a:t>-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500" b="1" dirty="0" err="1">
                <a:solidFill>
                  <a:srgbClr val="C00000"/>
                </a:solidFill>
              </a:rPr>
              <a:t>outhern</a:t>
            </a:r>
            <a:r>
              <a:rPr lang="en-GB" sz="2500" b="1" dirty="0">
                <a:solidFill>
                  <a:srgbClr val="C00000"/>
                </a:solidFill>
              </a:rPr>
              <a:t> Europe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2500" b="1" dirty="0">
                <a:solidFill>
                  <a:srgbClr val="C00000"/>
                </a:solidFill>
              </a:rPr>
              <a:t>homson Backscattering Source for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2500" b="1" dirty="0">
                <a:solidFill>
                  <a:srgbClr val="C00000"/>
                </a:solidFill>
              </a:rPr>
              <a:t>pplied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2500" b="1" dirty="0">
                <a:solidFill>
                  <a:srgbClr val="C00000"/>
                </a:solidFill>
              </a:rPr>
              <a:t>esearch</a:t>
            </a:r>
            <a:endParaRPr lang="en-GB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66236" y="1819402"/>
            <a:ext cx="2704134" cy="1347731"/>
          </a:xfrm>
          <a:prstGeom prst="roundRect">
            <a:avLst/>
          </a:prstGeom>
          <a:noFill/>
          <a:ln w="38100">
            <a:solidFill>
              <a:srgbClr val="5B9BD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81127" y="1410235"/>
            <a:ext cx="2715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 Sezioni</a:t>
            </a:r>
          </a:p>
        </p:txBody>
      </p:sp>
      <p:sp>
        <p:nvSpPr>
          <p:cNvPr id="38" name="Rettangolo arrotondato 37"/>
          <p:cNvSpPr/>
          <p:nvPr/>
        </p:nvSpPr>
        <p:spPr>
          <a:xfrm>
            <a:off x="82774" y="3289135"/>
            <a:ext cx="2715642" cy="1346650"/>
          </a:xfrm>
          <a:prstGeom prst="roundRect">
            <a:avLst/>
          </a:prstGeom>
          <a:noFill/>
          <a:ln w="38100">
            <a:solidFill>
              <a:srgbClr val="3864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arrotondato 38"/>
          <p:cNvSpPr/>
          <p:nvPr/>
        </p:nvSpPr>
        <p:spPr>
          <a:xfrm>
            <a:off x="93206" y="4757787"/>
            <a:ext cx="2715642" cy="133897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9392758" y="1408697"/>
            <a:ext cx="2715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Attrezzature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4622243" y="6158813"/>
            <a:ext cx="756975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83F0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000" dirty="0"/>
              <a:t>L’infrastruttura di ricerca </a:t>
            </a:r>
            <a:r>
              <a:rPr lang="it-IT" sz="1000" b="1" dirty="0"/>
              <a:t>STAR</a:t>
            </a:r>
            <a:r>
              <a:rPr lang="it-IT" sz="1000" dirty="0"/>
              <a:t>, Southern Europe Thomson </a:t>
            </a:r>
            <a:r>
              <a:rPr lang="en-GB" sz="1000" dirty="0"/>
              <a:t>Backscattering Source for Applied Research</a:t>
            </a:r>
            <a:r>
              <a:rPr lang="it-IT" sz="1000" dirty="0"/>
              <a:t>, è stata realizzata in prima fase grazie al progetto MaTeRiA</a:t>
            </a:r>
            <a:r>
              <a:rPr lang="en-GB" sz="1000" dirty="0"/>
              <a:t>, Materials and Technologies for Applied Research</a:t>
            </a:r>
            <a:r>
              <a:rPr lang="it-IT" sz="1000" dirty="0"/>
              <a:t>, PONa3_00370, nel quadro del PON «Ricerca e Competitività» 2007 – 2013 ed è in corso di potenziamento con il programma PIR_000008, STAR_2, nel quadro del PON «Ricerca e Innovazione» 2014-2020. </a:t>
            </a:r>
          </a:p>
          <a:p>
            <a:pPr algn="just"/>
            <a:r>
              <a:rPr lang="it-IT" sz="1000" b="1" dirty="0"/>
              <a:t>STAR è</a:t>
            </a:r>
            <a:r>
              <a:rPr lang="it-IT" sz="1000" dirty="0"/>
              <a:t> stata istituita ufficialmente presso l’</a:t>
            </a:r>
            <a:r>
              <a:rPr lang="it-IT" sz="1000" b="1" dirty="0"/>
              <a:t>Università della Calabria </a:t>
            </a:r>
            <a:r>
              <a:rPr lang="it-IT" sz="1000" dirty="0"/>
              <a:t>con D.R. n. 1313 del 28.10.2016 e delibera del C.d.A. del 07.11.2016.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313256" y="6575444"/>
            <a:ext cx="42997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cs typeface="Times New Roman" panose="02020603050405020304" pitchFamily="18" charset="0"/>
              </a:rPr>
              <a:t>https://sites.google.com/view/unicalstar/home</a:t>
            </a:r>
            <a:endParaRPr lang="it-IT" sz="1500" dirty="0"/>
          </a:p>
        </p:txBody>
      </p:sp>
      <p:sp>
        <p:nvSpPr>
          <p:cNvPr id="49" name="CasellaDiTesto 48">
            <a:extLst>
              <a:ext uri="{FF2B5EF4-FFF2-40B4-BE49-F238E27FC236}">
                <a16:creationId xmlns="" xmlns:a16="http://schemas.microsoft.com/office/drawing/2014/main" id="{8A708FD7-FDF6-4162-8BFF-8D0C89D88F11}"/>
              </a:ext>
            </a:extLst>
          </p:cNvPr>
          <p:cNvSpPr txBox="1"/>
          <p:nvPr/>
        </p:nvSpPr>
        <p:spPr>
          <a:xfrm>
            <a:off x="-69832" y="6109506"/>
            <a:ext cx="47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>
                <a:solidFill>
                  <a:srgbClr val="C00000"/>
                </a:solidFill>
                <a:cs typeface="Times New Roman" panose="02020603050405020304" pitchFamily="18" charset="0"/>
              </a:rPr>
              <a:t>Coordinatore Scientifico: </a:t>
            </a:r>
            <a:r>
              <a:rPr lang="it-IT" sz="17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Prof. Riccardo Barberi                                </a:t>
            </a:r>
          </a:p>
          <a:p>
            <a:pPr algn="ctr"/>
            <a:r>
              <a:rPr lang="it-IT" sz="1500" b="1" dirty="0">
                <a:solidFill>
                  <a:srgbClr val="C00000"/>
                </a:solidFill>
                <a:cs typeface="Times New Roman" panose="02020603050405020304" pitchFamily="18" charset="0"/>
              </a:rPr>
              <a:t>Responsabile Amministrativo: </a:t>
            </a:r>
            <a:r>
              <a:rPr lang="it-IT" sz="15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Dott.ssa Caterina </a:t>
            </a:r>
            <a:r>
              <a:rPr lang="it-IT" sz="15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Pullia</a:t>
            </a:r>
            <a:endParaRPr lang="it-IT" sz="15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04435" y="2870799"/>
            <a:ext cx="16924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TBS X </a:t>
            </a:r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 Source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9486835" y="5768767"/>
            <a:ext cx="26014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Prototyping </a:t>
            </a:r>
            <a:r>
              <a:rPr lang="it-IT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="" xmlns:a16="http://schemas.microsoft.com/office/drawing/2014/main" id="{3E1AB5A7-5F27-4E62-9FF7-38AB4D9CE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5" t="12322" r="56291" b="10083"/>
          <a:stretch/>
        </p:blipFill>
        <p:spPr bwMode="auto">
          <a:xfrm>
            <a:off x="10474404" y="727230"/>
            <a:ext cx="733083" cy="6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="" xmlns:a16="http://schemas.microsoft.com/office/drawing/2014/main" id="{3E1AB5A7-5F27-4E62-9FF7-38AB4D9CE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12322" r="75704" b="10083"/>
          <a:stretch/>
        </p:blipFill>
        <p:spPr bwMode="auto">
          <a:xfrm>
            <a:off x="9367997" y="735883"/>
            <a:ext cx="1085406" cy="6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="" xmlns:a16="http://schemas.microsoft.com/office/drawing/2014/main" id="{C9D021C6-9A3D-0944-960D-06185054B2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91" y="65346"/>
            <a:ext cx="3119918" cy="643141"/>
          </a:xfrm>
          <a:prstGeom prst="rect">
            <a:avLst/>
          </a:prstGeom>
        </p:spPr>
      </p:pic>
      <p:sp>
        <p:nvSpPr>
          <p:cNvPr id="59" name="Rettangolo arrotondato 76">
            <a:extLst>
              <a:ext uri="{FF2B5EF4-FFF2-40B4-BE49-F238E27FC236}">
                <a16:creationId xmlns="" xmlns:a16="http://schemas.microsoft.com/office/drawing/2014/main" id="{64C0F408-6236-104C-B93C-AD2393CC7AD3}"/>
              </a:ext>
            </a:extLst>
          </p:cNvPr>
          <p:cNvSpPr/>
          <p:nvPr/>
        </p:nvSpPr>
        <p:spPr>
          <a:xfrm>
            <a:off x="2900219" y="1047107"/>
            <a:ext cx="6411833" cy="986685"/>
          </a:xfrm>
          <a:prstGeom prst="roundRect">
            <a:avLst/>
          </a:prstGeom>
          <a:solidFill>
            <a:srgbClr val="FBE5D6"/>
          </a:solidFill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="" xmlns:a16="http://schemas.microsoft.com/office/drawing/2014/main" id="{27282901-F473-7740-A7BA-B9250987CB19}"/>
              </a:ext>
            </a:extLst>
          </p:cNvPr>
          <p:cNvSpPr txBox="1"/>
          <p:nvPr/>
        </p:nvSpPr>
        <p:spPr>
          <a:xfrm>
            <a:off x="2894532" y="1078784"/>
            <a:ext cx="641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MISSIONE           </a:t>
            </a:r>
            <a:r>
              <a:rPr lang="it-IT" sz="1500" dirty="0"/>
              <a:t>Ricerca di punta per la </a:t>
            </a:r>
            <a:r>
              <a:rPr lang="it-IT" sz="1500" b="1" dirty="0"/>
              <a:t>Scienza e la Tecnologia dei materiali</a:t>
            </a:r>
            <a:r>
              <a:rPr lang="it-IT" sz="1500" dirty="0"/>
              <a:t>.</a:t>
            </a:r>
          </a:p>
          <a:p>
            <a:pPr algn="just"/>
            <a:endParaRPr lang="it-IT" sz="800" dirty="0"/>
          </a:p>
          <a:p>
            <a:pPr algn="just"/>
            <a:r>
              <a:rPr lang="it-IT" sz="1500" dirty="0"/>
              <a:t>STAR permette analisi non distruttive nei seguenti campi: biomedicale, beni culturali, meccanica avanzata, materiali strutturali, materiali per l’energia.</a:t>
            </a:r>
          </a:p>
        </p:txBody>
      </p:sp>
      <p:sp>
        <p:nvSpPr>
          <p:cNvPr id="61" name="Gallone 78">
            <a:extLst>
              <a:ext uri="{FF2B5EF4-FFF2-40B4-BE49-F238E27FC236}">
                <a16:creationId xmlns="" xmlns:a16="http://schemas.microsoft.com/office/drawing/2014/main" id="{34B9FA31-792C-4A4C-9109-6C5030C4740E}"/>
              </a:ext>
            </a:extLst>
          </p:cNvPr>
          <p:cNvSpPr/>
          <p:nvPr/>
        </p:nvSpPr>
        <p:spPr>
          <a:xfrm>
            <a:off x="3901251" y="1167960"/>
            <a:ext cx="138547" cy="17044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2" name="Gallone 79">
            <a:extLst>
              <a:ext uri="{FF2B5EF4-FFF2-40B4-BE49-F238E27FC236}">
                <a16:creationId xmlns="" xmlns:a16="http://schemas.microsoft.com/office/drawing/2014/main" id="{FBC3AA6B-F32F-3A46-996F-254370DC45DD}"/>
              </a:ext>
            </a:extLst>
          </p:cNvPr>
          <p:cNvSpPr/>
          <p:nvPr/>
        </p:nvSpPr>
        <p:spPr>
          <a:xfrm>
            <a:off x="4029971" y="1168843"/>
            <a:ext cx="138547" cy="17044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3" name="Gallone 80">
            <a:extLst>
              <a:ext uri="{FF2B5EF4-FFF2-40B4-BE49-F238E27FC236}">
                <a16:creationId xmlns="" xmlns:a16="http://schemas.microsoft.com/office/drawing/2014/main" id="{AECA558E-C0BF-E04D-9ED7-C4A2AD5F13E1}"/>
              </a:ext>
            </a:extLst>
          </p:cNvPr>
          <p:cNvSpPr/>
          <p:nvPr/>
        </p:nvSpPr>
        <p:spPr>
          <a:xfrm>
            <a:off x="4152267" y="1168843"/>
            <a:ext cx="138547" cy="17044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="" xmlns:a16="http://schemas.microsoft.com/office/drawing/2014/main" id="{40F69373-E9A5-4E49-8D59-C942A3947363}"/>
              </a:ext>
            </a:extLst>
          </p:cNvPr>
          <p:cNvSpPr txBox="1"/>
          <p:nvPr/>
        </p:nvSpPr>
        <p:spPr>
          <a:xfrm>
            <a:off x="9540267" y="4103340"/>
            <a:ext cx="2546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1" dirty="0">
                <a:solidFill>
                  <a:srgbClr val="386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Spectroscopy  </a:t>
            </a:r>
            <a:endParaRPr lang="en-GB" sz="1500" b="1" dirty="0" smtClean="0">
              <a:solidFill>
                <a:srgbClr val="386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GB" sz="1500" b="1" dirty="0" smtClean="0">
                <a:solidFill>
                  <a:srgbClr val="386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Microscopy </a:t>
            </a:r>
            <a:r>
              <a:rPr lang="it-IT" sz="1500" b="1" dirty="0" smtClean="0">
                <a:solidFill>
                  <a:srgbClr val="386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endParaRPr lang="it-IT" sz="1500" b="1" dirty="0">
              <a:solidFill>
                <a:srgbClr val="386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E165EC59-AC8A-564B-8C38-2CA3E9CAFA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08" t="3443" r="3201" b="5219"/>
          <a:stretch/>
        </p:blipFill>
        <p:spPr>
          <a:xfrm>
            <a:off x="143932" y="110067"/>
            <a:ext cx="2582335" cy="10668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BC9BC411-A145-CF4B-9F6F-B8AE4EB191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5456" y="764997"/>
            <a:ext cx="991223" cy="523721"/>
          </a:xfrm>
          <a:prstGeom prst="rect">
            <a:avLst/>
          </a:prstGeom>
        </p:spPr>
      </p:pic>
      <p:sp>
        <p:nvSpPr>
          <p:cNvPr id="35" name="Rettangolo arrotondato 34"/>
          <p:cNvSpPr/>
          <p:nvPr/>
        </p:nvSpPr>
        <p:spPr>
          <a:xfrm>
            <a:off x="9393398" y="1819399"/>
            <a:ext cx="2704134" cy="1347731"/>
          </a:xfrm>
          <a:prstGeom prst="roundRect">
            <a:avLst/>
          </a:prstGeom>
          <a:noFill/>
          <a:ln w="38100">
            <a:solidFill>
              <a:srgbClr val="5B9BD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arrotondato 44"/>
          <p:cNvSpPr/>
          <p:nvPr/>
        </p:nvSpPr>
        <p:spPr>
          <a:xfrm>
            <a:off x="9409936" y="3289132"/>
            <a:ext cx="2715642" cy="1346650"/>
          </a:xfrm>
          <a:prstGeom prst="roundRect">
            <a:avLst/>
          </a:prstGeom>
          <a:noFill/>
          <a:ln w="38100">
            <a:solidFill>
              <a:srgbClr val="3864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arrotondato 51"/>
          <p:cNvSpPr/>
          <p:nvPr/>
        </p:nvSpPr>
        <p:spPr>
          <a:xfrm>
            <a:off x="9420368" y="4757784"/>
            <a:ext cx="2715642" cy="133897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/>
          <p:cNvSpPr txBox="1"/>
          <p:nvPr/>
        </p:nvSpPr>
        <p:spPr>
          <a:xfrm>
            <a:off x="81127" y="4736838"/>
            <a:ext cx="272701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u="sng" dirty="0">
                <a:solidFill>
                  <a:srgbClr val="C55A11"/>
                </a:solidFill>
              </a:rPr>
              <a:t>Sezione 3</a:t>
            </a:r>
          </a:p>
          <a:p>
            <a:pPr algn="just"/>
            <a:r>
              <a:rPr lang="it-IT" sz="1100" b="1" dirty="0"/>
              <a:t>6 Laboratori Tecnici </a:t>
            </a:r>
            <a:r>
              <a:rPr lang="it-IT" sz="1100" dirty="0"/>
              <a:t>a supporto della sorgente </a:t>
            </a:r>
            <a:r>
              <a:rPr lang="it-IT" sz="1100" b="1" dirty="0"/>
              <a:t>STAR</a:t>
            </a:r>
            <a:r>
              <a:rPr lang="it-IT" sz="1100" dirty="0"/>
              <a:t>: </a:t>
            </a:r>
            <a:r>
              <a:rPr lang="it-IT" sz="1100" dirty="0" smtClean="0"/>
              <a:t>Laser</a:t>
            </a:r>
            <a:r>
              <a:rPr lang="it-IT" sz="1100" dirty="0"/>
              <a:t>, Elettronica e Controllo</a:t>
            </a:r>
            <a:r>
              <a:rPr lang="it-IT" sz="1100" dirty="0" smtClean="0"/>
              <a:t>, Radiofrequenza, Radioprotezione </a:t>
            </a:r>
            <a:r>
              <a:rPr lang="it-IT" sz="1100" dirty="0"/>
              <a:t>e Sicurezza, Vuoto e Meccanica, Sistemi di Calcolo e Data Storage</a:t>
            </a:r>
          </a:p>
          <a:p>
            <a:pPr algn="ctr"/>
            <a:r>
              <a:rPr lang="it-IT" sz="1400" b="1" dirty="0">
                <a:solidFill>
                  <a:srgbClr val="C55A11"/>
                </a:solidFill>
              </a:rPr>
              <a:t>Coordinatore: Prof. G. Amendola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81127" y="1801973"/>
            <a:ext cx="2727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u="sng" dirty="0">
                <a:solidFill>
                  <a:srgbClr val="458DCF"/>
                </a:solidFill>
              </a:rPr>
              <a:t>Sezione 1</a:t>
            </a:r>
          </a:p>
          <a:p>
            <a:pPr algn="just"/>
            <a:r>
              <a:rPr lang="it-IT" sz="1350" b="1" dirty="0"/>
              <a:t>STAR Lab</a:t>
            </a:r>
            <a:r>
              <a:rPr lang="it-IT" sz="1350" dirty="0"/>
              <a:t>: </a:t>
            </a:r>
            <a:r>
              <a:rPr lang="it-IT" sz="1350" b="1" dirty="0"/>
              <a:t>sorgente di raggi X duri </a:t>
            </a:r>
            <a:r>
              <a:rPr lang="it-IT" sz="1350" dirty="0"/>
              <a:t>dotata di 2 stazioni sperimentali:</a:t>
            </a:r>
          </a:p>
          <a:p>
            <a:pPr marL="176213" indent="-176213" algn="just">
              <a:buFont typeface="Wingdings" panose="05000000000000000000" pitchFamily="2" charset="2"/>
              <a:buChar char="§"/>
            </a:pPr>
            <a:r>
              <a:rPr lang="it-IT" sz="1350" b="1" dirty="0" err="1">
                <a:latin typeface="Symbol" panose="05050102010706020507" pitchFamily="18" charset="2"/>
              </a:rPr>
              <a:t>m</a:t>
            </a:r>
            <a:r>
              <a:rPr lang="it-IT" sz="1350" b="1" dirty="0" err="1"/>
              <a:t>Tomo</a:t>
            </a:r>
            <a:r>
              <a:rPr lang="it-IT" sz="1350" dirty="0"/>
              <a:t> per le microtomografie</a:t>
            </a:r>
          </a:p>
          <a:p>
            <a:pPr marL="176213" indent="-176213" algn="just">
              <a:buFont typeface="Wingdings" panose="05000000000000000000" pitchFamily="2" charset="2"/>
              <a:buChar char="§"/>
            </a:pPr>
            <a:r>
              <a:rPr lang="it-IT" sz="1350" b="1" dirty="0" err="1"/>
              <a:t>SoftX</a:t>
            </a:r>
            <a:r>
              <a:rPr lang="it-IT" sz="1350" b="1" dirty="0"/>
              <a:t> </a:t>
            </a:r>
            <a:r>
              <a:rPr lang="it-IT" sz="1350" dirty="0"/>
              <a:t>per la microscopia X</a:t>
            </a:r>
          </a:p>
          <a:p>
            <a:pPr algn="ctr"/>
            <a:r>
              <a:rPr lang="it-IT" sz="1400" b="1" dirty="0">
                <a:solidFill>
                  <a:srgbClr val="4B91D1"/>
                </a:solidFill>
              </a:rPr>
              <a:t>Coordinatore: Prof. R.G. Agostino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81127" y="3272343"/>
            <a:ext cx="2727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u="sng" dirty="0">
                <a:solidFill>
                  <a:srgbClr val="2F5597"/>
                </a:solidFill>
              </a:rPr>
              <a:t>Sezione 2</a:t>
            </a:r>
          </a:p>
          <a:p>
            <a:pPr algn="just"/>
            <a:r>
              <a:rPr lang="it-IT" sz="1350" b="1" dirty="0"/>
              <a:t>6 Laboratori di servizio </a:t>
            </a:r>
            <a:r>
              <a:rPr lang="it-IT" sz="1350" dirty="0"/>
              <a:t>dedicati alla ricerca applicata e che raccordano STAR con i Dipartimenti dell’Unical e 6 laboratori tecnici</a:t>
            </a:r>
          </a:p>
          <a:p>
            <a:pPr algn="ctr"/>
            <a:r>
              <a:rPr lang="it-IT" sz="1400" b="1" dirty="0">
                <a:solidFill>
                  <a:srgbClr val="3864B2"/>
                </a:solidFill>
              </a:rPr>
              <a:t>Coordinatore: Prof. L. Pagnotta</a:t>
            </a:r>
          </a:p>
        </p:txBody>
      </p:sp>
    </p:spTree>
    <p:extLst>
      <p:ext uri="{BB962C8B-B14F-4D97-AF65-F5344CB8AC3E}">
        <p14:creationId xmlns:p14="http://schemas.microsoft.com/office/powerpoint/2010/main" val="916528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274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Francesca</cp:lastModifiedBy>
  <cp:revision>104</cp:revision>
  <cp:lastPrinted>2016-09-26T10:50:19Z</cp:lastPrinted>
  <dcterms:created xsi:type="dcterms:W3CDTF">2015-09-21T11:49:18Z</dcterms:created>
  <dcterms:modified xsi:type="dcterms:W3CDTF">2021-09-22T13:05:20Z</dcterms:modified>
</cp:coreProperties>
</file>